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9"/>
  </p:notesMasterIdLst>
  <p:handoutMasterIdLst>
    <p:handoutMasterId r:id="rId70"/>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859" r:id="rId23"/>
    <p:sldId id="883" r:id="rId24"/>
    <p:sldId id="864" r:id="rId25"/>
    <p:sldId id="875" r:id="rId26"/>
    <p:sldId id="862" r:id="rId27"/>
    <p:sldId id="887" r:id="rId28"/>
    <p:sldId id="888" r:id="rId29"/>
    <p:sldId id="876" r:id="rId30"/>
    <p:sldId id="882" r:id="rId31"/>
    <p:sldId id="877" r:id="rId32"/>
    <p:sldId id="878" r:id="rId33"/>
    <p:sldId id="879" r:id="rId34"/>
    <p:sldId id="893" r:id="rId35"/>
    <p:sldId id="894" r:id="rId36"/>
    <p:sldId id="880" r:id="rId37"/>
    <p:sldId id="881" r:id="rId38"/>
    <p:sldId id="885" r:id="rId39"/>
    <p:sldId id="886" r:id="rId40"/>
    <p:sldId id="884" r:id="rId41"/>
    <p:sldId id="900" r:id="rId42"/>
    <p:sldId id="897" r:id="rId43"/>
    <p:sldId id="890" r:id="rId44"/>
    <p:sldId id="889" r:id="rId45"/>
    <p:sldId id="898" r:id="rId46"/>
    <p:sldId id="896" r:id="rId47"/>
    <p:sldId id="891" r:id="rId48"/>
    <p:sldId id="902" r:id="rId49"/>
    <p:sldId id="901" r:id="rId50"/>
    <p:sldId id="892" r:id="rId51"/>
    <p:sldId id="903" r:id="rId52"/>
    <p:sldId id="905" r:id="rId53"/>
    <p:sldId id="867" r:id="rId54"/>
    <p:sldId id="907" r:id="rId55"/>
    <p:sldId id="868" r:id="rId56"/>
    <p:sldId id="906" r:id="rId57"/>
    <p:sldId id="904" r:id="rId58"/>
    <p:sldId id="870" r:id="rId59"/>
    <p:sldId id="871" r:id="rId60"/>
    <p:sldId id="872" r:id="rId61"/>
    <p:sldId id="873" r:id="rId62"/>
    <p:sldId id="865" r:id="rId63"/>
    <p:sldId id="414" r:id="rId64"/>
    <p:sldId id="866" r:id="rId65"/>
    <p:sldId id="869" r:id="rId66"/>
    <p:sldId id="402" r:id="rId67"/>
    <p:sldId id="403"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3" autoAdjust="0"/>
    <p:restoredTop sz="72635" autoAdjust="0"/>
  </p:normalViewPr>
  <p:slideViewPr>
    <p:cSldViewPr snapToGrid="0">
      <p:cViewPr>
        <p:scale>
          <a:sx n="130" d="100"/>
          <a:sy n="130" d="100"/>
        </p:scale>
        <p:origin x="1952" y="48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44</a:t>
            </a:fld>
            <a:endParaRPr lang="en-US" dirty="0"/>
          </a:p>
        </p:txBody>
      </p:sp>
    </p:spTree>
    <p:extLst>
      <p:ext uri="{BB962C8B-B14F-4D97-AF65-F5344CB8AC3E}">
        <p14:creationId xmlns:p14="http://schemas.microsoft.com/office/powerpoint/2010/main" val="29757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64A3AD-C89C-6E4F-8292-976C55DA3DB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21</a:t>
            </a:fld>
            <a:endParaRPr lang="en-US"/>
          </a:p>
        </p:txBody>
      </p:sp>
    </p:spTree>
    <p:extLst>
      <p:ext uri="{BB962C8B-B14F-4D97-AF65-F5344CB8AC3E}">
        <p14:creationId xmlns:p14="http://schemas.microsoft.com/office/powerpoint/2010/main" val="7219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9490AC-9F0C-9E48-BD34-9104FA252ED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22</a:t>
            </a:fld>
            <a:endParaRPr lang="en-US"/>
          </a:p>
        </p:txBody>
      </p:sp>
    </p:spTree>
    <p:extLst>
      <p:ext uri="{BB962C8B-B14F-4D97-AF65-F5344CB8AC3E}">
        <p14:creationId xmlns:p14="http://schemas.microsoft.com/office/powerpoint/2010/main" val="372025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386" y="1628447"/>
            <a:ext cx="7882759" cy="1970690"/>
          </a:xfrm>
          <a:prstGeom prst="rect">
            <a:avLst/>
          </a:prstGeom>
        </p:spPr>
      </p:pic>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24</a:t>
            </a:fld>
            <a:endParaRPr lang="en-US"/>
          </a:p>
        </p:txBody>
      </p:sp>
    </p:spTree>
    <p:extLst>
      <p:ext uri="{BB962C8B-B14F-4D97-AF65-F5344CB8AC3E}">
        <p14:creationId xmlns:p14="http://schemas.microsoft.com/office/powerpoint/2010/main" val="441646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spTree>
    <p:extLst>
      <p:ext uri="{BB962C8B-B14F-4D97-AF65-F5344CB8AC3E}">
        <p14:creationId xmlns:p14="http://schemas.microsoft.com/office/powerpoint/2010/main" val="130251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080778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7981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monotherapy</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3021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combination therapy</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288362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Other model parameters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Tree>
    <p:extLst>
      <p:ext uri="{BB962C8B-B14F-4D97-AF65-F5344CB8AC3E}">
        <p14:creationId xmlns:p14="http://schemas.microsoft.com/office/powerpoint/2010/main" val="85052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health state occupancy with monotherapy</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3395723" y="232724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3395723" y="199412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0C9010B7-AFEC-D447-ACE9-E67C7A1E853B}"/>
              </a:ext>
            </a:extLst>
          </p:cNvPr>
          <p:cNvSpPr/>
          <p:nvPr/>
        </p:nvSpPr>
        <p:spPr>
          <a:xfrm>
            <a:off x="5199927" y="4009073"/>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386600"/>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
        <p:nvSpPr>
          <p:cNvPr id="3" name="Rectangle 2">
            <a:extLst>
              <a:ext uri="{FF2B5EF4-FFF2-40B4-BE49-F238E27FC236}">
                <a16:creationId xmlns:a16="http://schemas.microsoft.com/office/drawing/2014/main" id="{D37EE3F3-B140-4242-AEF0-F347A42D3D7C}"/>
              </a:ext>
            </a:extLst>
          </p:cNvPr>
          <p:cNvSpPr/>
          <p:nvPr/>
        </p:nvSpPr>
        <p:spPr>
          <a:xfrm>
            <a:off x="142240" y="3027640"/>
            <a:ext cx="8808719" cy="24622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initial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r>
              <a:rPr lang="en-US" sz="1000" dirty="0">
                <a:latin typeface="Lucida Console" panose="020B0609040504020204" pitchFamily="49" charset="0"/>
              </a:rPr>
              <a:t> %*% </a:t>
            </a:r>
            <a:r>
              <a:rPr lang="en-US" sz="1000" dirty="0" err="1">
                <a:latin typeface="Lucida Console" panose="020B0609040504020204" pitchFamily="49" charset="0"/>
              </a:rPr>
              <a:t>transitions_mono</a:t>
            </a:r>
            <a:endParaRPr lang="en-US" sz="10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213360" y="3368211"/>
            <a:ext cx="4572000" cy="430887"/>
          </a:xfrm>
          <a:prstGeom prst="rect">
            <a:avLst/>
          </a:prstGeom>
        </p:spPr>
        <p:txBody>
          <a:bodyPr>
            <a:spAutoFit/>
          </a:bodyPr>
          <a:lstStyle/>
          <a:p>
            <a:r>
              <a:rPr lang="en-US" sz="1100" dirty="0"/>
              <a:t> 	          </a:t>
            </a:r>
            <a:r>
              <a:rPr lang="en-US" sz="1100" dirty="0">
                <a:latin typeface="Lucida Console" panose="020B0609040504020204" pitchFamily="49" charset="0"/>
              </a:rPr>
              <a:t>[,1]     [,2]      [,3]      [,4]</a:t>
            </a:r>
          </a:p>
          <a:p>
            <a:r>
              <a:rPr lang="en-US" sz="1100" dirty="0">
                <a:latin typeface="Lucida Console" panose="020B0609040504020204" pitchFamily="49" charset="0"/>
              </a:rPr>
              <a:t>[1,] 0.1948392 0.185603 0.3634815 0.2560763</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3" grpId="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Basic calculations – expected LY and costs with monotherapy </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
        <p:nvSpPr>
          <p:cNvPr id="8" name="Slide Number Placeholder 3">
            <a:extLst>
              <a:ext uri="{FF2B5EF4-FFF2-40B4-BE49-F238E27FC236}">
                <a16:creationId xmlns:a16="http://schemas.microsoft.com/office/drawing/2014/main" id="{12E68FD7-2B60-EF40-8845-6FB51555E6A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4898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310143" y="1337873"/>
            <a:ext cx="8686801" cy="1107996"/>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trace_mono</a:t>
            </a:r>
            <a:r>
              <a:rPr lang="en-US" sz="1100" dirty="0">
                <a:latin typeface="Lucida Console" panose="020B0609040504020204" pitchFamily="49" charset="0"/>
              </a:rPr>
              <a:t>) &lt;- c("State A", "State B", "State C", "Death", "Disc LY", "Disc cost")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A12BA532-55F6-7843-90C1-85134869794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2244029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NA      NA      NA    NA      NA        NA</a:t>
            </a:r>
          </a:p>
          <a:p>
            <a:r>
              <a:rPr lang="en-US" sz="1100" dirty="0">
                <a:latin typeface="Lucida Console" panose="020B0609040504020204" pitchFamily="49" charset="0"/>
              </a:rPr>
              <a:t> [2,]      NA      NA      NA    NA      NA        NA</a:t>
            </a:r>
          </a:p>
          <a:p>
            <a:r>
              <a:rPr lang="en-US" sz="1100" dirty="0">
                <a:latin typeface="Lucida Console" panose="020B0609040504020204" pitchFamily="49" charset="0"/>
              </a:rPr>
              <a:t> [3,]      NA      NA      NA    NA      NA        NA</a:t>
            </a:r>
          </a:p>
          <a:p>
            <a:r>
              <a:rPr lang="en-US" sz="1100" dirty="0">
                <a:latin typeface="Lucida Console" panose="020B0609040504020204" pitchFamily="49" charset="0"/>
              </a:rPr>
              <a:t> [4,]      NA      NA      NA    NA      NA        NA</a:t>
            </a:r>
          </a:p>
          <a:p>
            <a:r>
              <a:rPr lang="en-US" sz="1100" dirty="0">
                <a:latin typeface="Lucida Console" panose="020B0609040504020204" pitchFamily="49" charset="0"/>
              </a:rPr>
              <a:t> [5,]      NA      NA      NA    NA      NA        NA</a:t>
            </a:r>
          </a:p>
          <a:p>
            <a:r>
              <a:rPr lang="en-US" sz="1100" dirty="0">
                <a:latin typeface="Lucida Console" panose="020B0609040504020204" pitchFamily="49" charset="0"/>
              </a:rPr>
              <a:t> [6,]      NA      NA      NA    NA      NA        NA</a:t>
            </a:r>
          </a:p>
          <a:p>
            <a:r>
              <a:rPr lang="en-US" sz="1100" dirty="0">
                <a:latin typeface="Lucida Console" panose="020B0609040504020204" pitchFamily="49" charset="0"/>
              </a:rPr>
              <a:t> [7,]      NA      NA      NA    NA      NA        NA</a:t>
            </a:r>
          </a:p>
          <a:p>
            <a:r>
              <a:rPr lang="en-US" sz="1100" dirty="0">
                <a:latin typeface="Lucida Console" panose="020B0609040504020204" pitchFamily="49" charset="0"/>
              </a:rPr>
              <a:t> [8,]      NA      NA      NA    NA      NA        NA</a:t>
            </a:r>
          </a:p>
          <a:p>
            <a:r>
              <a:rPr lang="en-US" sz="1100" dirty="0">
                <a:latin typeface="Lucida Console" panose="020B0609040504020204" pitchFamily="49" charset="0"/>
              </a:rPr>
              <a:t> [9,]      NA      NA      NA    NA      NA        NA</a:t>
            </a:r>
          </a:p>
          <a:p>
            <a:r>
              <a:rPr lang="en-US" sz="1100" dirty="0">
                <a:latin typeface="Lucida Console" panose="020B0609040504020204" pitchFamily="49" charset="0"/>
              </a:rPr>
              <a:t>[10,]      NA      NA      NA    NA      NA        NA</a:t>
            </a:r>
          </a:p>
          <a:p>
            <a:r>
              <a:rPr lang="en-US" sz="1100" dirty="0">
                <a:latin typeface="Lucida Console" panose="020B0609040504020204" pitchFamily="49" charset="0"/>
              </a:rPr>
              <a:t>[11,]      NA      NA      NA    NA      NA        NA</a:t>
            </a:r>
          </a:p>
          <a:p>
            <a:r>
              <a:rPr lang="en-US" sz="1100" dirty="0">
                <a:latin typeface="Lucida Console" panose="020B0609040504020204" pitchFamily="49" charset="0"/>
              </a:rPr>
              <a:t>[12,]      NA      NA      NA    NA      NA        NA</a:t>
            </a:r>
          </a:p>
          <a:p>
            <a:r>
              <a:rPr lang="en-US" sz="1100" dirty="0">
                <a:latin typeface="Lucida Console" panose="020B0609040504020204" pitchFamily="49" charset="0"/>
              </a:rPr>
              <a:t>[13,]      NA      NA      NA    NA      NA        NA</a:t>
            </a:r>
          </a:p>
          <a:p>
            <a:r>
              <a:rPr lang="en-US" sz="1100" dirty="0">
                <a:latin typeface="Lucida Console" panose="020B0609040504020204" pitchFamily="49" charset="0"/>
              </a:rPr>
              <a:t>[14,]      NA      NA      NA    NA      NA        NA</a:t>
            </a:r>
          </a:p>
          <a:p>
            <a:r>
              <a:rPr lang="en-US" sz="1100" dirty="0">
                <a:latin typeface="Lucida Console" panose="020B0609040504020204" pitchFamily="49" charset="0"/>
              </a:rPr>
              <a:t>[15,]      NA      NA      NA    NA      NA        NA</a:t>
            </a:r>
          </a:p>
          <a:p>
            <a:r>
              <a:rPr lang="en-US" sz="1100" dirty="0">
                <a:latin typeface="Lucida Console" panose="020B0609040504020204" pitchFamily="49" charset="0"/>
              </a:rPr>
              <a:t>[16,]      NA      NA      NA    NA      NA        NA</a:t>
            </a:r>
          </a:p>
          <a:p>
            <a:r>
              <a:rPr lang="en-US" sz="1100" dirty="0">
                <a:latin typeface="Lucida Console" panose="020B0609040504020204" pitchFamily="49" charset="0"/>
              </a:rPr>
              <a:t>[17,]      NA      NA      NA    NA      NA        NA</a:t>
            </a:r>
          </a:p>
          <a:p>
            <a:r>
              <a:rPr lang="en-US" sz="1100" dirty="0">
                <a:latin typeface="Lucida Console" panose="020B0609040504020204" pitchFamily="49" charset="0"/>
              </a:rPr>
              <a:t>[18,]      NA      NA      NA    NA      NA        NA</a:t>
            </a:r>
          </a:p>
          <a:p>
            <a:r>
              <a:rPr lang="en-US" sz="1100" dirty="0">
                <a:latin typeface="Lucida Console" panose="020B0609040504020204" pitchFamily="49" charset="0"/>
              </a:rPr>
              <a:t>[19,]      NA      NA      NA    NA      NA        NA</a:t>
            </a:r>
          </a:p>
          <a:p>
            <a:r>
              <a:rPr lang="en-US" sz="1100" dirty="0">
                <a:latin typeface="Lucida Console" panose="020B0609040504020204" pitchFamily="49" charset="0"/>
              </a:rPr>
              <a:t>[20,]      NA      NA      NA    NA      NA        NA</a:t>
            </a:r>
          </a:p>
        </p:txBody>
      </p:sp>
      <p:sp>
        <p:nvSpPr>
          <p:cNvPr id="4" name="Slide Number Placeholder 3">
            <a:extLst>
              <a:ext uri="{FF2B5EF4-FFF2-40B4-BE49-F238E27FC236}">
                <a16:creationId xmlns:a16="http://schemas.microsoft.com/office/drawing/2014/main" id="{958C7FC5-189F-BE42-827E-0F1BB602EAC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Tree>
    <p:extLst>
      <p:ext uri="{BB962C8B-B14F-4D97-AF65-F5344CB8AC3E}">
        <p14:creationId xmlns:p14="http://schemas.microsoft.com/office/powerpoint/2010/main" val="285386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307892"/>
            <a:ext cx="8686801"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E15F0873-3201-1E45-AD18-F65E7234FE2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monotherapy</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
        <p:nvSpPr>
          <p:cNvPr id="4" name="Slide Number Placeholder 3">
            <a:extLst>
              <a:ext uri="{FF2B5EF4-FFF2-40B4-BE49-F238E27FC236}">
                <a16:creationId xmlns:a16="http://schemas.microsoft.com/office/drawing/2014/main" id="{4B52B04A-24BF-E247-A16F-B7DC2DD4716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36</a:t>
            </a:fld>
            <a:endParaRPr lang="en-US"/>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839239"/>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colnames</a:t>
            </a:r>
            <a:r>
              <a:rPr lang="en-US" sz="1050" dirty="0">
                <a:latin typeface="Lucida Console" panose="020B0609040504020204" pitchFamily="49" charset="0"/>
              </a:rPr>
              <a:t>(</a:t>
            </a:r>
            <a:r>
              <a:rPr lang="en-US" sz="1050" dirty="0" err="1">
                <a:latin typeface="Lucida Console" panose="020B0609040504020204" pitchFamily="49" charset="0"/>
              </a:rPr>
              <a:t>trace_combi</a:t>
            </a:r>
            <a:r>
              <a:rPr lang="en-US" sz="1050" dirty="0">
                <a:latin typeface="Lucida Console" panose="020B0609040504020204" pitchFamily="49" charset="0"/>
              </a:rPr>
              <a:t>) &lt;- c("State A", "State B", "State C", "Death", "Disc LY", "Disc cost")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
        <p:nvSpPr>
          <p:cNvPr id="5" name="Slide Number Placeholder 3">
            <a:extLst>
              <a:ext uri="{FF2B5EF4-FFF2-40B4-BE49-F238E27FC236}">
                <a16:creationId xmlns:a16="http://schemas.microsoft.com/office/drawing/2014/main" id="{55BC413E-A403-694E-ABA1-9BE8CF352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37</a:t>
            </a:fld>
            <a:endParaRPr lang="en-US"/>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Model output – trace combination therapy</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State A     State B    State C      Death    Disc LY Disc cost</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
        <p:nvSpPr>
          <p:cNvPr id="4" name="Slide Number Placeholder 3">
            <a:extLst>
              <a:ext uri="{FF2B5EF4-FFF2-40B4-BE49-F238E27FC236}">
                <a16:creationId xmlns:a16="http://schemas.microsoft.com/office/drawing/2014/main" id="{D901880F-16A2-6A4B-A73E-B0AFB79D02B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38</a:t>
            </a:fld>
            <a:endParaRPr lang="en-US"/>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Model output – expected outcomes and ICER</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
        <p:nvSpPr>
          <p:cNvPr id="14" name="Slide Number Placeholder 3">
            <a:extLst>
              <a:ext uri="{FF2B5EF4-FFF2-40B4-BE49-F238E27FC236}">
                <a16:creationId xmlns:a16="http://schemas.microsoft.com/office/drawing/2014/main" id="{60BD46A1-9D25-BA49-8848-FAEE1AA3707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39</a:t>
            </a:fld>
            <a:endParaRPr lang="en-US"/>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pic>
        <p:nvPicPr>
          <p:cNvPr id="6" name="Picture 5">
            <a:extLst>
              <a:ext uri="{FF2B5EF4-FFF2-40B4-BE49-F238E27FC236}">
                <a16:creationId xmlns:a16="http://schemas.microsoft.com/office/drawing/2014/main" id="{0ED7CF1C-767D-6A4F-A4BE-C22CCF6D5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1" y="722790"/>
            <a:ext cx="5337869" cy="4420710"/>
          </a:xfrm>
          <a:prstGeom prst="rect">
            <a:avLst/>
          </a:prstGeom>
        </p:spPr>
      </p:pic>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40</a:t>
            </a:fld>
            <a:endParaRPr lang="en-US"/>
          </a:p>
        </p:txBody>
      </p:sp>
    </p:spTree>
    <p:extLst>
      <p:ext uri="{BB962C8B-B14F-4D97-AF65-F5344CB8AC3E}">
        <p14:creationId xmlns:p14="http://schemas.microsoft.com/office/powerpoint/2010/main" val="39095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follow-up time</a:t>
            </a:r>
          </a:p>
          <a:p>
            <a:pPr lvl="1"/>
            <a:r>
              <a:rPr lang="en-US" i="1" dirty="0"/>
              <a:t>Change number of cycles combination therapy is used for 2 to 4</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41</a:t>
            </a:fld>
            <a:endParaRPr lang="en-US"/>
          </a:p>
        </p:txBody>
      </p:sp>
    </p:spTree>
    <p:extLst>
      <p:ext uri="{BB962C8B-B14F-4D97-AF65-F5344CB8AC3E}">
        <p14:creationId xmlns:p14="http://schemas.microsoft.com/office/powerpoint/2010/main" val="359998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r>
              <a:rPr lang="en-US" dirty="0"/>
              <a:t>Propagating parameter uncertainty</a:t>
            </a:r>
          </a:p>
          <a:p>
            <a:r>
              <a:rPr lang="en-US" dirty="0"/>
              <a:t>…</a:t>
            </a:r>
          </a:p>
          <a:p>
            <a:r>
              <a:rPr lang="en-US" dirty="0"/>
              <a:t>…</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934767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88619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92730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147496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3667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12113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910969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216073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310731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54</a:t>
            </a:fld>
            <a:endParaRPr lang="en-US"/>
          </a:p>
        </p:txBody>
      </p:sp>
    </p:spTree>
    <p:extLst>
      <p:ext uri="{BB962C8B-B14F-4D97-AF65-F5344CB8AC3E}">
        <p14:creationId xmlns:p14="http://schemas.microsoft.com/office/powerpoint/2010/main" val="3295239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2929922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spTree>
    <p:extLst>
      <p:ext uri="{BB962C8B-B14F-4D97-AF65-F5344CB8AC3E}">
        <p14:creationId xmlns:p14="http://schemas.microsoft.com/office/powerpoint/2010/main" val="783997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spTree>
    <p:extLst>
      <p:ext uri="{BB962C8B-B14F-4D97-AF65-F5344CB8AC3E}">
        <p14:creationId xmlns:p14="http://schemas.microsoft.com/office/powerpoint/2010/main" val="9090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3733999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279902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1100898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8247</TotalTime>
  <Words>5131</Words>
  <Application>Microsoft Macintosh PowerPoint</Application>
  <PresentationFormat>On-screen Show (16:9)</PresentationFormat>
  <Paragraphs>974</Paragraphs>
  <Slides>67</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HIV model (Chancellor et al. 1997)</vt:lpstr>
      <vt:lpstr>HIV model (Chancellor et al. 1997)</vt:lpstr>
      <vt:lpstr>Model output with Excel</vt:lpstr>
      <vt:lpstr>Model calculations with Excel</vt:lpstr>
      <vt:lpstr>Define transition matrix with monotherapy</vt:lpstr>
      <vt:lpstr>Relative risk and transition matrix with combination therapy</vt:lpstr>
      <vt:lpstr>Other model parameters</vt:lpstr>
      <vt:lpstr>Basic calculations – health state occupancy with monotherapy</vt:lpstr>
      <vt:lpstr>Basic calculations – expected LY and costs with monotherapy </vt:lpstr>
      <vt:lpstr>Model output – trace monotherapy</vt:lpstr>
      <vt:lpstr>Model output – trace monotherapy</vt:lpstr>
      <vt:lpstr>Model output – trace monotherapy</vt:lpstr>
      <vt:lpstr>Model output – trace monotherapy</vt:lpstr>
      <vt:lpstr>Model output – trace combination therapy</vt:lpstr>
      <vt:lpstr>Model output – trace combination therapy</vt:lpstr>
      <vt:lpstr>Model output – expected outcomes and ICER</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504</cp:revision>
  <cp:lastPrinted>2019-06-07T19:51:54Z</cp:lastPrinted>
  <dcterms:created xsi:type="dcterms:W3CDTF">2014-12-05T18:34:48Z</dcterms:created>
  <dcterms:modified xsi:type="dcterms:W3CDTF">2020-03-13T05:09:23Z</dcterms:modified>
  <cp:category/>
</cp:coreProperties>
</file>